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86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1DB55-33FB-4D13-A42E-1357C63EA3A8}" type="datetimeFigureOut">
              <a:rPr lang="en-US" smtClean="0"/>
              <a:t>9/23/2014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1E8F76-869B-4E96-B585-9AFD8E1E17F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CS" dirty="0" smtClean="0"/>
              <a:t>ИСТОРИЈА СРПСКОГ КЊИЖЕВНОГ ЈЕЗИКА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dirty="0" smtClean="0"/>
              <a:t>Српски језик 1</a:t>
            </a:r>
          </a:p>
          <a:p>
            <a:r>
              <a:rPr lang="sr-Cyrl-CS" dirty="0" smtClean="0"/>
              <a:t>Александар Милановић </a:t>
            </a:r>
          </a:p>
          <a:p>
            <a:r>
              <a:rPr lang="sr-Cyrl-CS" i="1" dirty="0" smtClean="0"/>
              <a:t>Кратка историја српског књижевног језика</a:t>
            </a:r>
            <a:endParaRPr lang="en-US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Рускословенски језик у употреби код Срба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sz="2800" dirty="0" smtClean="0"/>
              <a:t>Велики бечки рат (1683–1699) између Аустрије и Османског царства умногоме је утицао на судбину српског народа и српског језика у 18. веку. После неуспешне турске опсаде беча, Аустријанци су кренули у снажан и дуг противнапад, који је Србе охрабрио да се укључе у борбу против Турака, верујући да ће на ослобођеним територијама створити своју државу.</a:t>
            </a:r>
          </a:p>
          <a:p>
            <a:r>
              <a:rPr lang="sr-Cyrl-CS" sz="2800" dirty="0" smtClean="0"/>
              <a:t>Међутим, ратна срећа се окренула и 1690. реорганизовани Турци почињу наново освајати српске територије</a:t>
            </a:r>
            <a:endParaRPr lang="en-US" sz="28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Велика сеоба Срба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CS" dirty="0" smtClean="0"/>
              <a:t>Зато је патријарх Арсеније Трећи Чарнојевић, оправдано страхујући од одмазде, повео око 60-70 000 Срба у Велику сеобу. Стигли су (уз Дунав) до Будима, Сентандреје и Коморана.</a:t>
            </a:r>
          </a:p>
          <a:p>
            <a:r>
              <a:rPr lang="sr-Cyrl-CS" dirty="0" smtClean="0"/>
              <a:t>Права Срба гушена су у новој, католичкој царевини</a:t>
            </a:r>
          </a:p>
          <a:p>
            <a:r>
              <a:rPr lang="sr-Cyrl-CS" dirty="0" smtClean="0"/>
              <a:t>Зато се Срби окрећу Русији и моле за помоћ цара Петра Великог, тражећи руске учитеље и књиге, и немајући капацитета за образовање у својој средини.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Максим Суворов стиже у Војводину (Карловце) 1726. године и отвара СЛАВЈАНСКУ ШКОЛУ</a:t>
            </a:r>
          </a:p>
          <a:p>
            <a:r>
              <a:rPr lang="sr-Cyrl-CS" dirty="0" smtClean="0"/>
              <a:t>Утицај руског језика</a:t>
            </a:r>
          </a:p>
          <a:p>
            <a:r>
              <a:rPr lang="sr-Cyrl-CS" dirty="0" smtClean="0"/>
              <a:t>Рускословенски се и данас одржао у Српској православној цркви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Славеносрпски језик – 18. век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Мешање црта рускословенског и српског народног језика</a:t>
            </a:r>
          </a:p>
          <a:p>
            <a:r>
              <a:rPr lang="sr-Cyrl-CS" dirty="0" smtClean="0"/>
              <a:t>Настао из жеље да се књижевни језик учини разумљивијим</a:t>
            </a:r>
          </a:p>
          <a:p>
            <a:r>
              <a:rPr lang="sr-Cyrl-CS" dirty="0" smtClean="0"/>
              <a:t>Реформе правописа (Сава Мркаљ) </a:t>
            </a:r>
          </a:p>
          <a:p>
            <a:r>
              <a:rPr lang="sr-Cyrl-CS" dirty="0" smtClean="0"/>
              <a:t>Доситеј Обрадовић (1783. Живот и прикљученија, 1788. Басне) Приближавање народном језику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r-Cyrl-CS" dirty="0" smtClean="0"/>
              <a:t>Праиндоевропски (хипотетички)</a:t>
            </a:r>
          </a:p>
          <a:p>
            <a:pPr>
              <a:buNone/>
            </a:pPr>
            <a:r>
              <a:rPr lang="sr-Cyrl-CS" dirty="0"/>
              <a:t>с</a:t>
            </a:r>
            <a:r>
              <a:rPr lang="sr-Cyrl-CS" dirty="0" smtClean="0"/>
              <a:t>ловенски, романски, германски, келтски, балтички, индијски, ирански, јерменски, грчки, албански</a:t>
            </a:r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r>
              <a:rPr lang="sr-Cyrl-CS" dirty="0" smtClean="0">
                <a:solidFill>
                  <a:schemeClr val="accent1">
                    <a:lumMod val="75000"/>
                  </a:schemeClr>
                </a:solidFill>
              </a:rPr>
              <a:t>ПРАСЛОВЕНСКИ</a:t>
            </a:r>
            <a:r>
              <a:rPr lang="sr-Cyrl-CS" dirty="0" smtClean="0"/>
              <a:t> </a:t>
            </a:r>
          </a:p>
          <a:p>
            <a:pPr>
              <a:buNone/>
            </a:pPr>
            <a:r>
              <a:rPr lang="sr-Cyrl-CS" dirty="0" smtClean="0"/>
              <a:t>Источнословенски (руски, белоруски, украјински)</a:t>
            </a:r>
          </a:p>
          <a:p>
            <a:pPr>
              <a:buNone/>
            </a:pPr>
            <a:r>
              <a:rPr lang="sr-Cyrl-CS" dirty="0" smtClean="0"/>
              <a:t>Западнословенски (пољски, чешки, словачки, горњолужичкосрпски, доњолужичкосрпски)</a:t>
            </a:r>
          </a:p>
          <a:p>
            <a:pPr>
              <a:buNone/>
            </a:pPr>
            <a:r>
              <a:rPr lang="sr-Cyrl-CS" dirty="0" smtClean="0"/>
              <a:t>Јужнословенски језици (</a:t>
            </a:r>
            <a:r>
              <a:rPr lang="sr-Cyrl-CS" dirty="0" smtClean="0">
                <a:solidFill>
                  <a:srgbClr val="FF0000"/>
                </a:solidFill>
              </a:rPr>
              <a:t>српски, хрватски</a:t>
            </a:r>
            <a:r>
              <a:rPr lang="sr-Cyrl-CS" dirty="0" smtClean="0"/>
              <a:t>, словеначки, бугарски, македонски)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5943600" y="16002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3200400" y="327660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endParaRPr lang="sr-Cyrl-CS" dirty="0" smtClean="0"/>
          </a:p>
          <a:p>
            <a:endParaRPr lang="sr-Cyrl-CS" dirty="0"/>
          </a:p>
          <a:p>
            <a:endParaRPr lang="sr-Cyrl-CS" dirty="0" smtClean="0"/>
          </a:p>
          <a:p>
            <a:r>
              <a:rPr lang="sr-Cyrl-CS" dirty="0" smtClean="0"/>
              <a:t>долазак Словена на Балкан у 5–6. век</a:t>
            </a:r>
          </a:p>
          <a:p>
            <a:r>
              <a:rPr lang="sr-Cyrl-CS" dirty="0" smtClean="0"/>
              <a:t>Када се српски језик формирао као засебан језик? – током периода од 7. до 9. века </a:t>
            </a:r>
            <a:r>
              <a:rPr lang="sr-Cyrl-CS" b="1" dirty="0" smtClean="0">
                <a:solidFill>
                  <a:srgbClr val="FF0000"/>
                </a:solidFill>
              </a:rPr>
              <a:t>(?)</a:t>
            </a:r>
          </a:p>
          <a:p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СТАРОСЛОВЕНСКИ ЈЕЗИК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 smtClean="0"/>
              <a:t>Словени су сачували своју културу, језик и многобожачку религију из прапостојбине и након распада прасловенске заједнице у 4. веку. Све до 9. века Словени нису познавали писменост.</a:t>
            </a:r>
          </a:p>
          <a:p>
            <a:r>
              <a:rPr lang="sr-Cyrl-CS" dirty="0" smtClean="0"/>
              <a:t>Тадашњи Словени свој први књижевни језик назвали су СЛОВЕНСКИ ЈЕЗИК, а у данашњој лингвистици он се назива СТАРОСЛОВЕНСКИ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СТАРОСЛОВЕНСКИ ЈЕЗИК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sr-Cyrl-CS" sz="2400" dirty="0" smtClean="0"/>
              <a:t>Великоморавски кнез Растислав послао је византијском цару Михаилу </a:t>
            </a:r>
            <a:r>
              <a:rPr lang="sr-Latn-CS" sz="2400" dirty="0" smtClean="0"/>
              <a:t>III </a:t>
            </a:r>
            <a:r>
              <a:rPr lang="sr-Cyrl-CS" sz="2400" dirty="0" smtClean="0"/>
              <a:t>поруку да жели у својој земљи ширење хришћанске вере на словенском језику. Тиме је желео да своју кнежевину, на простору данашње југоисточне Чешке, заштити од културног, језичког и црквеног утицаја Франачке државе, немачког свештенства и латинског језика.</a:t>
            </a:r>
          </a:p>
          <a:p>
            <a:pPr algn="just"/>
            <a:r>
              <a:rPr lang="sr-Cyrl-CS" sz="2400" dirty="0" smtClean="0"/>
              <a:t>Цар Михаило прихвата молбу да би, између осталог, заштитио државне интересе (немачке земље биле су непријатељски расположене према Византији)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CS" sz="2800" dirty="0" smtClean="0"/>
              <a:t>За мисију проповедања хришћанства на словенском језику одредио је браћу Константина (у монаштву назван Ћирило) и Методија, искусне мисионаре, учене Грке родом из Солуна </a:t>
            </a:r>
          </a:p>
          <a:p>
            <a:pPr algn="just"/>
            <a:r>
              <a:rPr lang="sr-Cyrl-CS" sz="2800" dirty="0" smtClean="0"/>
              <a:t>Град Солун и његова околина били су насељени, поред Грка, и Словенима, од којих су Ћирило и Методије научили словенски језик. Припремајући се за Моравску мисију, Константин је у сарадњи са Методијем и другим сарадницима учинио  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ДВА КЉУЧНА КОРАКА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Саставио је ПРВУ СЛОВЕНСКУ АЗБУКУ</a:t>
            </a:r>
          </a:p>
          <a:p>
            <a:r>
              <a:rPr lang="sr-Cyrl-CS" dirty="0" smtClean="0"/>
              <a:t>Превео је на словенски језик богослужбене књиге.</a:t>
            </a:r>
          </a:p>
          <a:p>
            <a:r>
              <a:rPr lang="sr-Cyrl-CS" dirty="0" smtClean="0"/>
              <a:t>То је, после грчког и латинског, ТРЕЋИ КЊИЖЕВНИ ЈЕЗИК НА КОЈИ ЈЕ ПРЕВЕДЕНО СВЕТО ПИСМО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dirty="0" smtClean="0"/>
              <a:t>Српскословенски језик 11–12. век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CS" sz="2800" dirty="0" smtClean="0"/>
              <a:t>Српска редакција старословенског језика</a:t>
            </a:r>
          </a:p>
          <a:p>
            <a:r>
              <a:rPr lang="sr-Cyrl-CS" sz="2800" dirty="0" smtClean="0"/>
              <a:t>Писари – преписивачи или дијаци</a:t>
            </a:r>
          </a:p>
          <a:p>
            <a:pPr algn="just"/>
            <a:r>
              <a:rPr lang="sr-Cyrl-CS" sz="2800" dirty="0" smtClean="0"/>
              <a:t>Иако је старословенски језик био канонизовани језик култа који се није смео мењати због своје литургијске функције, јер би то практично представљало јерес, ипак су временом у њега почеле да продиру особине локалних словенских језика. То се тумачи несвесним утицајем тзв. унутрашњег диктата писара, односно “изговарања” речи “у себи” приликом преписивања рукописа. </a:t>
            </a:r>
          </a:p>
          <a:p>
            <a:pPr algn="just"/>
            <a:r>
              <a:rPr lang="sr-Cyrl-CS" sz="2800" dirty="0" smtClean="0"/>
              <a:t>Све редакције старословенског језика = ЦРКВЕНОСЛОВЕНСКИ ЈЕЗИК  </a:t>
            </a:r>
            <a:endParaRPr lang="en-US" sz="28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СРПСКА ЋИРИЛИЦА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Истискивала глагољицу</a:t>
            </a:r>
          </a:p>
          <a:p>
            <a:r>
              <a:rPr lang="sr-Cyrl-CS" dirty="0" smtClean="0"/>
              <a:t>До 12. века постала је доминантно писмо</a:t>
            </a:r>
          </a:p>
          <a:p>
            <a:r>
              <a:rPr lang="sr-Cyrl-CS" dirty="0" smtClean="0"/>
              <a:t>Историја српске ћирилице може се пратити од 12. века, од појаве првог специфично српског слова у њој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675</Words>
  <Application>Microsoft Office PowerPoint</Application>
  <PresentationFormat>On-screen Show (4:3)</PresentationFormat>
  <Paragraphs>52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ИСТОРИЈА СРПСКОГ КЊИЖЕВНОГ ЈЕЗИКА</vt:lpstr>
      <vt:lpstr>PowerPoint Presentation</vt:lpstr>
      <vt:lpstr>PowerPoint Presentation</vt:lpstr>
      <vt:lpstr>СТАРОСЛОВЕНСКИ ЈЕЗИК</vt:lpstr>
      <vt:lpstr>СТАРОСЛОВЕНСКИ ЈЕЗИК</vt:lpstr>
      <vt:lpstr>PowerPoint Presentation</vt:lpstr>
      <vt:lpstr>ДВА КЉУЧНА КОРАКА</vt:lpstr>
      <vt:lpstr>Српскословенски језик 11–12. век</vt:lpstr>
      <vt:lpstr>СРПСКА ЋИРИЛИЦА</vt:lpstr>
      <vt:lpstr>Рускословенски језик у употреби код Срба</vt:lpstr>
      <vt:lpstr>Велика сеоба Срба</vt:lpstr>
      <vt:lpstr>PowerPoint Presentation</vt:lpstr>
      <vt:lpstr>Славеносрпски језик – 18. век</vt:lpstr>
      <vt:lpstr>PowerPoint Presentation</vt:lpstr>
    </vt:vector>
  </TitlesOfParts>
  <Company>Pedagoski fakultet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ИСТОРИЈА СРПСКОГ КЊИЖЕВНОГ ЈЕЗИКА</dc:title>
  <dc:creator>Jezicki 1</dc:creator>
  <cp:lastModifiedBy>Nebojsa</cp:lastModifiedBy>
  <cp:revision>8</cp:revision>
  <dcterms:created xsi:type="dcterms:W3CDTF">2014-09-22T09:24:59Z</dcterms:created>
  <dcterms:modified xsi:type="dcterms:W3CDTF">2014-09-23T09:59:40Z</dcterms:modified>
</cp:coreProperties>
</file>